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288591-5F20-41DB-8DF5-5A226B4A60D1}" v="2" dt="2025-11-04T05:02:05.7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768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vya Sri" userId="804236ca336db5de" providerId="LiveId" clId="{3E89AE1F-C30A-4541-BB2C-C768FEF7B982}"/>
    <pc:docChg chg="modSld">
      <pc:chgData name="Kavya Sri" userId="804236ca336db5de" providerId="LiveId" clId="{3E89AE1F-C30A-4541-BB2C-C768FEF7B982}" dt="2025-11-04T05:03:06.952" v="22" actId="255"/>
      <pc:docMkLst>
        <pc:docMk/>
      </pc:docMkLst>
      <pc:sldChg chg="modSp mod">
        <pc:chgData name="Kavya Sri" userId="804236ca336db5de" providerId="LiveId" clId="{3E89AE1F-C30A-4541-BB2C-C768FEF7B982}" dt="2025-11-04T05:03:06.952" v="22" actId="255"/>
        <pc:sldMkLst>
          <pc:docMk/>
          <pc:sldMk cId="4123543135" sldId="261"/>
        </pc:sldMkLst>
        <pc:spChg chg="mod">
          <ac:chgData name="Kavya Sri" userId="804236ca336db5de" providerId="LiveId" clId="{3E89AE1F-C30A-4541-BB2C-C768FEF7B982}" dt="2025-11-04T05:03:06.952" v="22" actId="255"/>
          <ac:spMkLst>
            <pc:docMk/>
            <pc:sldMk cId="4123543135" sldId="261"/>
            <ac:spMk id="15" creationId="{06B4EF4D-4CD9-339C-F177-7CFE7B7D87EA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599CA-CC42-CA32-CF29-201F6B6244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665A57-4CF9-B3B3-F0A6-64846C1A75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304D9-A3F2-9EFB-E666-AE8FF5C74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52F81-A637-FCB4-26C0-9383E3A24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8C835-E97F-C815-6ADB-6A1A7035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205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C588A-E259-C0E7-ECF6-32F5A1896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CF91E-6B32-B3D8-5956-050C28171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C4A0A-4506-FD6B-848A-D5B9E2DE2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C5524-EAD2-B8E2-6928-54C42BA9D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6E7BA-48EE-50CB-B93C-48AED5DD0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8784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E13479-F7BD-E6CD-7C88-89558DFCD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49C4B-D3F6-5C30-6185-FEAB18364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5F4BB-732D-C7E6-E6B1-C6655DADD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3D49A-836C-715F-D501-5615E8F7A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F297B-0773-9EA3-E21C-83FE68A37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378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62664-F52F-883B-961F-2BCCB2377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C23EB-5B49-B298-AB3F-1155D95EC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5F970-494E-2E47-A288-9689BE822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42319-A2AE-2E25-9EAA-71FDD9BF3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DC968-526A-3858-243A-C4BD1ECF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3854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1D539-C409-DF2C-4780-74A0C11B7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B47B3-3993-5C81-CFE5-AFF85B8E4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9D480-9FF0-7ED7-0F55-7FB2E8101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00CD0-EC6B-5F7A-D792-3C2A3720A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07699-6839-B1AA-5975-CBBDA9E46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5151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000C2-DEFD-2271-0698-86994A314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93269-53ED-94CD-1EB4-3867433329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8D8B6-B89C-5696-86D9-225419F77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DAB39-AC35-5D16-A5E3-D050239E0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2A3D82-B44F-59D0-12B7-B40822DDF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2F3B-3181-28E9-3AFE-3D7BFF091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827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D1302-AEE0-D8E9-F8D3-46987658C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F87BC-D07C-9EC8-319C-3455FB3FA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9CD6E-D3E7-32EC-04BE-E2FFD3BA8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26FF8E-DD67-9FA0-2A08-E683962385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EE65DE-2EC3-67EA-F0FD-4CB39A11BD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9D9ED4-E5FA-09E8-D3E9-3586C8B76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904324-CEEF-1816-3A85-C512A0AC4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A5016D-5D1F-6E06-6D10-EF0521880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6262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C7B45-EDF8-CC64-5048-9145F36E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E6E0C2-6A29-5B63-395A-F091E4FDA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FB402-60E4-1FF1-22F6-BF92B4D67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E0EDFC-A61F-4BC1-E63F-17FD48F02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8841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CE4275-6399-90AF-F57D-32CED7646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0E76BD-68D8-FB63-040F-6AC3DBE6C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A6DC2B-C927-B712-2AEC-137DA6D4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0923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34ECF-8CF0-C8A4-6F93-BA708B009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0E360-9324-9890-0F4B-6267E017C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2771DD-FF2C-3049-94E5-933AE9BAA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BA29D-18E1-AB89-9000-E57785548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4DE52-72DB-241C-DEA8-5B1E60626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DE77F3-4B72-52D5-4CBE-1DA45D024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2990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90EC-246D-831B-C857-A8F750735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7FDD02-6567-2561-78B2-072C041D4E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B7B3D-EB8D-0DF9-0131-1EE3F2CD5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3F664-FDF2-665E-C613-D2145F8F7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39CA9-B294-E908-3F63-EFECFD459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BAB3B-B631-8FEB-3947-E287CE20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571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F10773-0264-E5D6-D912-105A2FF06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1E3FE-A2CD-C2C6-C40A-756834BEE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DA4C1-02D5-61A4-B964-04CF29A6DA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660A-6CF2-4011-AC95-5A6F349ECF13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61881-2ACB-E738-35FE-3114CFF6EA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C9F28-B214-A054-EAEF-1114EC8B0D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C8A7C-146A-4992-ABD0-3C1ACF2C4A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903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FBF8E-1154-DAC7-37DF-F1F11A64A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58CD4A-A536-8EC8-50F4-9630B0849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532681"/>
            <a:ext cx="25874134" cy="14554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E58EE1-1EF5-8735-D7B5-744FA76AF8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4076" y="5096719"/>
            <a:ext cx="7924800" cy="7924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C011C3D-ACC9-959A-B737-6212CEF504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276" y="4290638"/>
            <a:ext cx="6858000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61F1A5-DE60-CE75-6AF6-87C991D2F138}"/>
              </a:ext>
            </a:extLst>
          </p:cNvPr>
          <p:cNvSpPr txBox="1"/>
          <p:nvPr/>
        </p:nvSpPr>
        <p:spPr>
          <a:xfrm>
            <a:off x="1968082" y="1166843"/>
            <a:ext cx="82558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latin typeface="Book Antiqua" panose="02040602050305030304" pitchFamily="18" charset="0"/>
                <a:cs typeface="Times New Roman" panose="02020603050405020304" pitchFamily="18" charset="0"/>
              </a:rPr>
              <a:t>Vision Through Data: India's GDP Journey from 1960 to 2021</a:t>
            </a:r>
            <a:endParaRPr lang="en-IN" sz="7200" b="1" dirty="0">
              <a:latin typeface="Book Antiqua" panose="020406020503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8254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00BC2-BAAE-0BC1-8F90-37BD09E56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0C2853-CA9B-FFCB-7D98-C71A8AE65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532681"/>
            <a:ext cx="25874134" cy="14554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A5753F5-83F7-3CBB-A313-610D797EE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2200" y="1333500"/>
            <a:ext cx="7924800" cy="7924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A837813-814E-B4AD-A09C-D0C1D2E621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2400300"/>
            <a:ext cx="6858000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43B7C79-D046-D1F8-0F21-9ABB762E21BF}"/>
              </a:ext>
            </a:extLst>
          </p:cNvPr>
          <p:cNvSpPr txBox="1"/>
          <p:nvPr/>
        </p:nvSpPr>
        <p:spPr>
          <a:xfrm>
            <a:off x="1249680" y="1515207"/>
            <a:ext cx="109423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Book Antiqua" panose="02040602050305030304" pitchFamily="18" charset="0"/>
                <a:cs typeface="Times New Roman" panose="02020603050405020304" pitchFamily="18" charset="0"/>
              </a:rPr>
              <a:t>Vision Through Data: India's GDP Journey from 1960 to 2021</a:t>
            </a:r>
            <a:endParaRPr lang="en-IN" sz="6000" b="1" dirty="0">
              <a:latin typeface="Book Antiqua" panose="020406020503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180CB3B-0F10-48CA-7E67-8FF3442200A4}"/>
              </a:ext>
            </a:extLst>
          </p:cNvPr>
          <p:cNvGrpSpPr/>
          <p:nvPr/>
        </p:nvGrpSpPr>
        <p:grpSpPr>
          <a:xfrm>
            <a:off x="-10690794" y="941721"/>
            <a:ext cx="8328594" cy="4009293"/>
            <a:chOff x="-966502" y="1594338"/>
            <a:chExt cx="8328594" cy="400929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A37CE71-A1A5-D84A-C980-66FD15169CC2}"/>
                </a:ext>
              </a:extLst>
            </p:cNvPr>
            <p:cNvSpPr/>
            <p:nvPr/>
          </p:nvSpPr>
          <p:spPr>
            <a:xfrm>
              <a:off x="-966502" y="1594338"/>
              <a:ext cx="8328594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/>
              <a:r>
                <a:rPr lang="en-IN" b="1" dirty="0"/>
                <a:t>.</a:t>
              </a:r>
              <a:endParaRPr lang="en-IN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8220F52-43A2-0D17-94D9-2CDB8FE8A589}"/>
                </a:ext>
              </a:extLst>
            </p:cNvPr>
            <p:cNvSpPr txBox="1"/>
            <p:nvPr/>
          </p:nvSpPr>
          <p:spPr>
            <a:xfrm>
              <a:off x="-423334" y="2122037"/>
              <a:ext cx="6858000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analyse the years showing rapid growth or economic slowdown.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assess the stability and volatility of economic growth across different decades.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forecast India’s future GDP trend based on historical performance.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examine the impact of key economic policies and inflation on India’s GDP growth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60046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710962-1735-123B-F80D-B4C4F8946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3B34DEF-737E-8549-6CB6-1DA38C0B7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056185" y="-1448831"/>
            <a:ext cx="25874134" cy="14554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863A432-28BA-DDEB-9751-B2E11A18D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48134" y="3475884"/>
            <a:ext cx="7924800" cy="7924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D767E82-95F9-D658-5ADC-CEC0AD5CF3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703" y="1254369"/>
            <a:ext cx="6858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7FB6E0B-F36B-BEE9-CE98-34F421F832B7}"/>
              </a:ext>
            </a:extLst>
          </p:cNvPr>
          <p:cNvGrpSpPr/>
          <p:nvPr/>
        </p:nvGrpSpPr>
        <p:grpSpPr>
          <a:xfrm>
            <a:off x="-423334" y="1471237"/>
            <a:ext cx="8328594" cy="4009293"/>
            <a:chOff x="-966502" y="1594338"/>
            <a:chExt cx="8328594" cy="400929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1E51FB5-CA5F-0D63-5918-957C27591B9D}"/>
                </a:ext>
              </a:extLst>
            </p:cNvPr>
            <p:cNvSpPr/>
            <p:nvPr/>
          </p:nvSpPr>
          <p:spPr>
            <a:xfrm>
              <a:off x="-966502" y="1594338"/>
              <a:ext cx="8328594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/>
              <a:r>
                <a:rPr lang="en-IN" b="1" dirty="0"/>
                <a:t>.</a:t>
              </a:r>
              <a:endParaRPr lang="en-IN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97ADF5D-2961-A19A-EE00-9EFAA4776C42}"/>
                </a:ext>
              </a:extLst>
            </p:cNvPr>
            <p:cNvSpPr txBox="1"/>
            <p:nvPr/>
          </p:nvSpPr>
          <p:spPr>
            <a:xfrm>
              <a:off x="-423334" y="2122037"/>
              <a:ext cx="6858000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analyse the years showing rapid growth or economic slowdown.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assess the stability and volatility of economic growth across different decades.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forecast India’s future GDP trend based on historical performance.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examine the impact of key economic policies and inflation on India’s GDP growth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F757409-96C7-D900-52EC-DB0C6A98BF5D}"/>
              </a:ext>
            </a:extLst>
          </p:cNvPr>
          <p:cNvGrpSpPr/>
          <p:nvPr/>
        </p:nvGrpSpPr>
        <p:grpSpPr>
          <a:xfrm>
            <a:off x="11583703" y="-6441831"/>
            <a:ext cx="9581792" cy="4009293"/>
            <a:chOff x="2834640" y="771299"/>
            <a:chExt cx="9581792" cy="40092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A98E3E-984D-2AC8-B391-04DDDFF41185}"/>
                </a:ext>
              </a:extLst>
            </p:cNvPr>
            <p:cNvSpPr/>
            <p:nvPr/>
          </p:nvSpPr>
          <p:spPr>
            <a:xfrm>
              <a:off x="2834640" y="771299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EB184E-7B99-6499-9B20-FFAB44B44B36}"/>
                </a:ext>
              </a:extLst>
            </p:cNvPr>
            <p:cNvSpPr txBox="1"/>
            <p:nvPr/>
          </p:nvSpPr>
          <p:spPr>
            <a:xfrm>
              <a:off x="3834826" y="1067785"/>
              <a:ext cx="7581419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&amp; Cleaning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Sources: World Bank / IMF / Government Data (1960–2021).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Cleaning Steps: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Removed missing or duplicate GDP entries.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Standardized GDP values to billion USD.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Handled inflation and growth rate fields.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Created decade-wise and yearly aggregations for trend analysis.</a:t>
              </a:r>
              <a:endParaRPr lang="en-I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63227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A4A70-CAA7-A79A-3042-C67B4B589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3A82D0F-936C-172C-9CAF-539791A5B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226365" y="-2668031"/>
            <a:ext cx="25874134" cy="14554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890464-3027-30D8-C504-9A98964A0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48134" y="3475884"/>
            <a:ext cx="7924800" cy="7924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9EEDF9A-9574-41D0-B705-E29C981424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14185" y="2076008"/>
            <a:ext cx="68580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B2E692D-4B90-F3C7-0DBB-54BDA22950B1}"/>
              </a:ext>
            </a:extLst>
          </p:cNvPr>
          <p:cNvGrpSpPr/>
          <p:nvPr/>
        </p:nvGrpSpPr>
        <p:grpSpPr>
          <a:xfrm>
            <a:off x="-14732650" y="1471237"/>
            <a:ext cx="8328594" cy="4009293"/>
            <a:chOff x="-966502" y="1594338"/>
            <a:chExt cx="8328594" cy="400929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7D3A9D1-612C-6F20-02E0-21628C84DC40}"/>
                </a:ext>
              </a:extLst>
            </p:cNvPr>
            <p:cNvSpPr/>
            <p:nvPr/>
          </p:nvSpPr>
          <p:spPr>
            <a:xfrm>
              <a:off x="-966502" y="1594338"/>
              <a:ext cx="8328594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/>
              <a:r>
                <a:rPr lang="en-IN" b="1" dirty="0"/>
                <a:t>.</a:t>
              </a:r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EFCA616-9C8A-4620-9881-41A5869CFB6F}"/>
                </a:ext>
              </a:extLst>
            </p:cNvPr>
            <p:cNvSpPr txBox="1"/>
            <p:nvPr/>
          </p:nvSpPr>
          <p:spPr>
            <a:xfrm>
              <a:off x="-423334" y="2122037"/>
              <a:ext cx="6858000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analyse the years showing rapid growth or economic slowdown.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assess the stability and volatility of economic growth across different decades.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forecast India’s future GDP trend based on historical performance.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IN" sz="2400" dirty="0">
                  <a:latin typeface="Book Antiqua" panose="02040602050305030304" pitchFamily="18" charset="0"/>
                  <a:cs typeface="Times New Roman" panose="02020603050405020304" pitchFamily="18" charset="0"/>
                </a:rPr>
                <a:t>To examine the impact of key economic policies and inflation on India’s GDP growth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ED2693C-D598-9126-36CD-3783A32458B0}"/>
              </a:ext>
            </a:extLst>
          </p:cNvPr>
          <p:cNvGrpSpPr/>
          <p:nvPr/>
        </p:nvGrpSpPr>
        <p:grpSpPr>
          <a:xfrm>
            <a:off x="2834640" y="771299"/>
            <a:ext cx="9581792" cy="4009293"/>
            <a:chOff x="2834640" y="771299"/>
            <a:chExt cx="9581792" cy="400929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456EF7B-887A-6794-FF36-EB3FD120F9A1}"/>
                </a:ext>
              </a:extLst>
            </p:cNvPr>
            <p:cNvSpPr/>
            <p:nvPr/>
          </p:nvSpPr>
          <p:spPr>
            <a:xfrm>
              <a:off x="2834640" y="771299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36CC334-8572-A82D-830F-7B43A7C7171B}"/>
                </a:ext>
              </a:extLst>
            </p:cNvPr>
            <p:cNvSpPr txBox="1"/>
            <p:nvPr/>
          </p:nvSpPr>
          <p:spPr>
            <a:xfrm>
              <a:off x="3834826" y="1067785"/>
              <a:ext cx="7581419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&amp; Cleaning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Sources: World Bank / IMF / Government Data (1960–2021).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Cleaning Steps: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Removed missing or duplicate GDP entries.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Standardized GDP values to billion USD.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Handled inflation and growth rate fields.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Created decade-wise and yearly aggregations for trend analysis.</a:t>
              </a:r>
              <a:endParaRPr lang="en-I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C733726-C402-4E64-033A-0E60941B79B3}"/>
              </a:ext>
            </a:extLst>
          </p:cNvPr>
          <p:cNvGrpSpPr/>
          <p:nvPr/>
        </p:nvGrpSpPr>
        <p:grpSpPr>
          <a:xfrm>
            <a:off x="287215" y="10029766"/>
            <a:ext cx="9581792" cy="4009293"/>
            <a:chOff x="287215" y="10029766"/>
            <a:chExt cx="9581792" cy="400929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921FC77-0025-24DE-CE45-BE0B89AADBC4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AC3AD24-A565-C0D2-BDAC-95C1426278D3}"/>
                </a:ext>
              </a:extLst>
            </p:cNvPr>
            <p:cNvSpPr txBox="1"/>
            <p:nvPr/>
          </p:nvSpPr>
          <p:spPr>
            <a:xfrm>
              <a:off x="1738366" y="10512620"/>
              <a:ext cx="6300315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Dashboard Overview</a:t>
              </a:r>
            </a:p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Power BI dashboard includes: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 &amp; Min GDP (1960–2021)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 &amp; Average GDP Growth % by Year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 of Inflation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Forecasted GDP (Till 2035)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GDP (Billion USD) by Year &amp; Decade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Yearly sum of quarterly GDP in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BIllions</a:t>
              </a:r>
              <a:endParaRPr lang="en-I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3637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EFCB4-87CA-585D-3576-53CC9AE53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F0C2475-DF93-D454-AEC4-09EB82F42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191976" y="-6505801"/>
            <a:ext cx="25874134" cy="14554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694BAFF-DFB9-84CA-7C56-E53DDA69C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48134" y="3475884"/>
            <a:ext cx="7924800" cy="7924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5BBDB2-03FF-B310-CFAB-EEE9D18F35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14185" y="2076008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AFCC6B-6CB6-5C25-F0BD-B347E7384571}"/>
              </a:ext>
            </a:extLst>
          </p:cNvPr>
          <p:cNvSpPr txBox="1"/>
          <p:nvPr/>
        </p:nvSpPr>
        <p:spPr>
          <a:xfrm>
            <a:off x="-14189482" y="1998936"/>
            <a:ext cx="6858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Book Antiqua" panose="02040602050305030304" pitchFamily="18" charset="0"/>
                <a:cs typeface="Times New Roman" panose="02020603050405020304" pitchFamily="18" charset="0"/>
              </a:rPr>
              <a:t>To analyse the years showing rapid growth or economic slowdown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Book Antiqua" panose="02040602050305030304" pitchFamily="18" charset="0"/>
                <a:cs typeface="Times New Roman" panose="02020603050405020304" pitchFamily="18" charset="0"/>
              </a:rPr>
              <a:t>To assess the stability and volatility of economic growth across different decades.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Book Antiqua" panose="02040602050305030304" pitchFamily="18" charset="0"/>
                <a:cs typeface="Times New Roman" panose="02020603050405020304" pitchFamily="18" charset="0"/>
              </a:rPr>
              <a:t>To forecast India’s future GDP trend based on historical performance.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Book Antiqua" panose="02040602050305030304" pitchFamily="18" charset="0"/>
                <a:cs typeface="Times New Roman" panose="02020603050405020304" pitchFamily="18" charset="0"/>
              </a:rPr>
              <a:t>To examine the impact of key economic policies and inflation on India’s GDP growth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4152D21-2C46-FB60-FB1C-EE055131B06C}"/>
              </a:ext>
            </a:extLst>
          </p:cNvPr>
          <p:cNvGrpSpPr/>
          <p:nvPr/>
        </p:nvGrpSpPr>
        <p:grpSpPr>
          <a:xfrm>
            <a:off x="7620000" y="-5901031"/>
            <a:ext cx="9581792" cy="4009293"/>
            <a:chOff x="2834640" y="771299"/>
            <a:chExt cx="9581792" cy="400929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AB70408-08B8-52D6-B9A3-D58B704CEDA0}"/>
                </a:ext>
              </a:extLst>
            </p:cNvPr>
            <p:cNvSpPr/>
            <p:nvPr/>
          </p:nvSpPr>
          <p:spPr>
            <a:xfrm>
              <a:off x="2834640" y="771299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9E8D1C-7444-713A-27E4-EA26033B899A}"/>
                </a:ext>
              </a:extLst>
            </p:cNvPr>
            <p:cNvSpPr txBox="1"/>
            <p:nvPr/>
          </p:nvSpPr>
          <p:spPr>
            <a:xfrm>
              <a:off x="3834826" y="1067785"/>
              <a:ext cx="7581419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&amp; Cleaning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Sources: World Bank / IMF / Government Data (1960–2021).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Cleaning Steps: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Removed missing or duplicate GDP entries.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Standardized GDP values to billion USD.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Handled inflation and growth rate fields.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Created decade-wise and yearly aggregations for trend analysis.</a:t>
              </a:r>
              <a:endParaRPr lang="en-I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9B54D06-6675-90CD-0CA4-872942433427}"/>
              </a:ext>
            </a:extLst>
          </p:cNvPr>
          <p:cNvGrpSpPr/>
          <p:nvPr/>
        </p:nvGrpSpPr>
        <p:grpSpPr>
          <a:xfrm>
            <a:off x="805375" y="458017"/>
            <a:ext cx="9581792" cy="4009293"/>
            <a:chOff x="287215" y="10029766"/>
            <a:chExt cx="9581792" cy="40092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55793A4-DE36-EAEF-1C7F-364B8081ABCB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0D818CB-308A-40B2-1933-479025095B95}"/>
                </a:ext>
              </a:extLst>
            </p:cNvPr>
            <p:cNvSpPr txBox="1"/>
            <p:nvPr/>
          </p:nvSpPr>
          <p:spPr>
            <a:xfrm>
              <a:off x="1738366" y="10512620"/>
              <a:ext cx="6300315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Dashboard Overview</a:t>
              </a:r>
            </a:p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Power BI dashboard includes: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 &amp; Min GDP (1960–2021)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 &amp; Average GDP Growth % by Year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 of Inflation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Forecasted GDP (Till 2035)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GDP (Billion USD) by Year &amp; Decade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Yearly sum of quarterly GDP in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BIllions</a:t>
              </a:r>
              <a:endParaRPr lang="en-I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CE8D51-6899-F96F-3255-AEAA292B9C26}"/>
              </a:ext>
            </a:extLst>
          </p:cNvPr>
          <p:cNvGrpSpPr/>
          <p:nvPr/>
        </p:nvGrpSpPr>
        <p:grpSpPr>
          <a:xfrm>
            <a:off x="-11273861" y="-3743534"/>
            <a:ext cx="9581792" cy="4201551"/>
            <a:chOff x="287215" y="10029766"/>
            <a:chExt cx="9581792" cy="420155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FE50A65-FD1A-5DF0-35EB-5019784578C3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7F127EC-3982-1520-16E7-5ABE8D2B1BCC}"/>
                </a:ext>
              </a:extLst>
            </p:cNvPr>
            <p:cNvSpPr txBox="1"/>
            <p:nvPr/>
          </p:nvSpPr>
          <p:spPr>
            <a:xfrm>
              <a:off x="830383" y="10322555"/>
              <a:ext cx="8538440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Global Context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by Country (30 countries)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India’s GDP ranking globally; tooltip shows GDP per country sum.</a:t>
              </a:r>
            </a:p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GDP Growth Across Decades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by Decade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Identify decades of acceleration (e.g., post-liberalization 1990s).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Story: Each decade reflects structural reforms, global trends, and policy shifts.</a:t>
              </a:r>
            </a:p>
            <a:p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55568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490E08-FB9E-78FF-D519-01268E17F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DE5EE8C-8E05-999B-7C58-07B3475CC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8348134" y="-7277100"/>
            <a:ext cx="25874134" cy="14554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9ADAC03-47C7-2FA8-E96C-9C5ADB47F7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48134" y="3475884"/>
            <a:ext cx="7924800" cy="7924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A358F5D-F5B4-AD99-A1ED-1B16FC88DE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14185" y="2076008"/>
            <a:ext cx="6858000" cy="68580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9FBA250-3522-DDF2-CC8F-F97E05F56597}"/>
              </a:ext>
            </a:extLst>
          </p:cNvPr>
          <p:cNvGrpSpPr/>
          <p:nvPr/>
        </p:nvGrpSpPr>
        <p:grpSpPr>
          <a:xfrm>
            <a:off x="16624495" y="1471236"/>
            <a:ext cx="9581792" cy="4009293"/>
            <a:chOff x="287215" y="10029766"/>
            <a:chExt cx="9581792" cy="40092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5AFFADF-0756-79AA-9BE3-CACC11E1233D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023B72-DAC8-9229-851F-769D0C2787C5}"/>
                </a:ext>
              </a:extLst>
            </p:cNvPr>
            <p:cNvSpPr txBox="1"/>
            <p:nvPr/>
          </p:nvSpPr>
          <p:spPr>
            <a:xfrm>
              <a:off x="1738366" y="10512620"/>
              <a:ext cx="6300315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Dashboard Overview</a:t>
              </a:r>
            </a:p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Power BI dashboard includes: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 &amp; Min GDP (1960–2021)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 &amp; Average GDP Growth % by Year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 of Inflation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Forecasted GDP (Till 2035)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GDP (Billion USD) by Year &amp; Decade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Yearly sum of quarterly GDP in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BIllions</a:t>
              </a:r>
              <a:endParaRPr lang="en-I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40B4D41-8B0E-E3DB-8E86-B0AA732AF240}"/>
              </a:ext>
            </a:extLst>
          </p:cNvPr>
          <p:cNvGrpSpPr/>
          <p:nvPr/>
        </p:nvGrpSpPr>
        <p:grpSpPr>
          <a:xfrm>
            <a:off x="319323" y="1278978"/>
            <a:ext cx="9581792" cy="4201551"/>
            <a:chOff x="287215" y="10029766"/>
            <a:chExt cx="9581792" cy="420155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7FAFE80-5196-500F-4742-257E814DCB57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F98E571-9B56-C2A1-34B4-6CE156738C6F}"/>
                </a:ext>
              </a:extLst>
            </p:cNvPr>
            <p:cNvSpPr txBox="1"/>
            <p:nvPr/>
          </p:nvSpPr>
          <p:spPr>
            <a:xfrm>
              <a:off x="830383" y="10322555"/>
              <a:ext cx="8538440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Global Context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by Country (30 countries)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India’s GDP ranking globally; tooltip shows GDP per country sum.</a:t>
              </a:r>
            </a:p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GDP Growth Across Decades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by Decade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Identify decades of acceleration (e.g., post-liberalization 1990s).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Story: Each decade reflects structural reforms, global trends, and policy shifts.</a:t>
              </a:r>
            </a:p>
            <a:p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A80009E-1C90-62EB-47D7-180856F4C7BC}"/>
              </a:ext>
            </a:extLst>
          </p:cNvPr>
          <p:cNvGrpSpPr/>
          <p:nvPr/>
        </p:nvGrpSpPr>
        <p:grpSpPr>
          <a:xfrm>
            <a:off x="-13688676" y="4345024"/>
            <a:ext cx="9581792" cy="4201551"/>
            <a:chOff x="287215" y="10029766"/>
            <a:chExt cx="9581792" cy="420155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4160DDF-2955-F254-B237-8C9D3248D766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41ED776-0D15-651F-70FE-0882E130DC96}"/>
                </a:ext>
              </a:extLst>
            </p:cNvPr>
            <p:cNvSpPr txBox="1"/>
            <p:nvPr/>
          </p:nvSpPr>
          <p:spPr>
            <a:xfrm>
              <a:off x="830383" y="10322555"/>
              <a:ext cx="8538440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Yearly Growth &amp; Policy Impact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Growth % by Year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Annotations: Mark major reforms—1991 Liberalization, GST (2017), Demonetization (2016), COVID-19 impact (2020).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How policy and reform cycles shaped growth trajectories.</a:t>
              </a:r>
            </a:p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Quarterly GDP Trends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Quarter-wise Sum of GDP per Year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Reveals short-term economic fluctuations and recovery phases.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Story: Quarterly data highlights resilience and response to economic shocks.</a:t>
              </a:r>
            </a:p>
            <a:p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0167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775A0-4300-7A2A-FE04-F2D5AC7AE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EB11C1-2BE9-60C3-24DD-12CB85202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3682134" y="-7696200"/>
            <a:ext cx="25874134" cy="14554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58B4FA4-B85F-FF7C-7B14-5317B6250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48134" y="3475884"/>
            <a:ext cx="7924800" cy="7924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8E88605-B1C2-ABBB-81BB-915E2DBB64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14185" y="2076008"/>
            <a:ext cx="6858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BD88207-C393-D787-DABE-DDA08A236DB4}"/>
              </a:ext>
            </a:extLst>
          </p:cNvPr>
          <p:cNvGrpSpPr/>
          <p:nvPr/>
        </p:nvGrpSpPr>
        <p:grpSpPr>
          <a:xfrm>
            <a:off x="-1390488" y="-7696200"/>
            <a:ext cx="9581792" cy="4009293"/>
            <a:chOff x="287215" y="10029766"/>
            <a:chExt cx="9581792" cy="400929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9578844-D438-A91F-18C7-B6970E8CDF88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40A493-EBB5-E60C-2FE5-D3AEEDD7E1ED}"/>
                </a:ext>
              </a:extLst>
            </p:cNvPr>
            <p:cNvSpPr txBox="1"/>
            <p:nvPr/>
          </p:nvSpPr>
          <p:spPr>
            <a:xfrm>
              <a:off x="1637532" y="10695584"/>
              <a:ext cx="6881157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Global Context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by Country (30 countries)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India’s GDP ranking globally; tooltip shows GDP per country sum.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44A620C-6B3F-AD25-1BA6-A2903CAF4ED7}"/>
              </a:ext>
            </a:extLst>
          </p:cNvPr>
          <p:cNvGrpSpPr/>
          <p:nvPr/>
        </p:nvGrpSpPr>
        <p:grpSpPr>
          <a:xfrm>
            <a:off x="6840986" y="7028566"/>
            <a:ext cx="9581792" cy="4201551"/>
            <a:chOff x="287215" y="10029766"/>
            <a:chExt cx="9581792" cy="420155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C09F9A4-9E81-1491-F72E-34FF75C1261A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5352333-9096-E7EA-ACB3-F6AF33AF95D2}"/>
                </a:ext>
              </a:extLst>
            </p:cNvPr>
            <p:cNvSpPr txBox="1"/>
            <p:nvPr/>
          </p:nvSpPr>
          <p:spPr>
            <a:xfrm>
              <a:off x="830383" y="10322555"/>
              <a:ext cx="8538440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Global Context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by Country (30 countries)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India’s GDP ranking globally; tooltip shows GDP per country sum.</a:t>
              </a:r>
            </a:p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GDP Growth Across Decades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by Decade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Identify decades of acceleration (e.g., post-liberalization 1990s).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Story: Each decade reflects structural reforms, global trends, and policy shifts.</a:t>
              </a:r>
            </a:p>
            <a:p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0986549-913F-76F2-46BA-08702BB44355}"/>
              </a:ext>
            </a:extLst>
          </p:cNvPr>
          <p:cNvGrpSpPr/>
          <p:nvPr/>
        </p:nvGrpSpPr>
        <p:grpSpPr>
          <a:xfrm>
            <a:off x="649328" y="1104027"/>
            <a:ext cx="9581792" cy="4201551"/>
            <a:chOff x="287215" y="10029766"/>
            <a:chExt cx="9581792" cy="420155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85F076E-84B8-A5E0-264E-A3825A08513C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0FDA7AE-3BB0-352E-4BE8-D4D4354F6F84}"/>
                </a:ext>
              </a:extLst>
            </p:cNvPr>
            <p:cNvSpPr txBox="1"/>
            <p:nvPr/>
          </p:nvSpPr>
          <p:spPr>
            <a:xfrm>
              <a:off x="830383" y="10322555"/>
              <a:ext cx="8538440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Yearly Growth &amp; Policy Impact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Growth % by Year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Annotations: Mark major reforms—1991 Liberalization, GST (2017), Demonetization (2016), COVID-19 impact (2020).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How policy and reform cycles shaped growth trajectories.</a:t>
              </a:r>
            </a:p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Quarterly GDP Trends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Quarter-wise Sum of GDP per Year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Reveals short-term economic fluctuations and recovery phases.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Story: Quarterly data highlights resilience and response to economic shocks.</a:t>
              </a:r>
            </a:p>
            <a:p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6AE950E-EE49-1E51-2332-E0A1E7D48BE4}"/>
              </a:ext>
            </a:extLst>
          </p:cNvPr>
          <p:cNvGrpSpPr/>
          <p:nvPr/>
        </p:nvGrpSpPr>
        <p:grpSpPr>
          <a:xfrm>
            <a:off x="3751303" y="7023435"/>
            <a:ext cx="299069" cy="353616"/>
            <a:chOff x="287215" y="10029766"/>
            <a:chExt cx="9581792" cy="426974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4D09724-3069-1DC8-DE20-994784B6FDCA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16535F3-CD52-A0DB-56E2-2E6830ACC612}"/>
                </a:ext>
              </a:extLst>
            </p:cNvPr>
            <p:cNvSpPr txBox="1"/>
            <p:nvPr/>
          </p:nvSpPr>
          <p:spPr>
            <a:xfrm>
              <a:off x="808891" y="10052189"/>
              <a:ext cx="8538440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Forecast &amp; Future Outlook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Forecasted vs Historical GDP (2022–2030)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Continued upward trend; moderate growth expected post-COVID.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Story: India poised to remain one of the fastest-growing major economies.</a:t>
              </a:r>
            </a:p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Key Insights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GDP growth peaked during reform-driven periods.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Inflation inversely affected real GDP in select decades.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Economic stability improved post-2000 due to diversification.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Forecasts indicate consistent medium-term growth momentum.</a:t>
              </a:r>
            </a:p>
            <a:p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5350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7DF92-A31F-792A-3ACA-3FF24FBCE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D1DBC2F-AC32-8473-2526-297E07BD8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D4846B8-1329-B041-D949-CCDEEA29D1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06697" y="0"/>
            <a:ext cx="7924800" cy="7924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83A8B91-802E-E4D2-E3FE-814C1C967E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14185" y="2076008"/>
            <a:ext cx="6858000" cy="68580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FFFDDC6-9AEA-75B1-AD11-D7DB49AAFE45}"/>
              </a:ext>
            </a:extLst>
          </p:cNvPr>
          <p:cNvGrpSpPr/>
          <p:nvPr/>
        </p:nvGrpSpPr>
        <p:grpSpPr>
          <a:xfrm>
            <a:off x="6840986" y="7028566"/>
            <a:ext cx="9581792" cy="4201551"/>
            <a:chOff x="287215" y="10029766"/>
            <a:chExt cx="9581792" cy="420155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4AA1C14-F86C-C41B-A4B2-D2DDF03CD758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822E27-02F1-0B0B-1512-A0992BE88B7F}"/>
                </a:ext>
              </a:extLst>
            </p:cNvPr>
            <p:cNvSpPr txBox="1"/>
            <p:nvPr/>
          </p:nvSpPr>
          <p:spPr>
            <a:xfrm>
              <a:off x="830383" y="10322555"/>
              <a:ext cx="8538440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Global Context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by Country (30 countries)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India’s GDP ranking globally; tooltip shows GDP per country sum.</a:t>
              </a:r>
            </a:p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GDP Growth Across Decades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by Decade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Identify decades of acceleration (e.g., post-liberalization 1990s).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Story: Each decade reflects structural reforms, global trends, and policy shifts.</a:t>
              </a:r>
            </a:p>
            <a:p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3D0840E-A574-303D-4B90-AD8D58E122A8}"/>
              </a:ext>
            </a:extLst>
          </p:cNvPr>
          <p:cNvGrpSpPr/>
          <p:nvPr/>
        </p:nvGrpSpPr>
        <p:grpSpPr>
          <a:xfrm>
            <a:off x="14758051" y="872634"/>
            <a:ext cx="9581792" cy="4201551"/>
            <a:chOff x="287215" y="10029766"/>
            <a:chExt cx="9581792" cy="420155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3640286-9205-C50B-5E52-14E4D5866790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CAEA29F-8E02-F642-EAC2-4BE7EA31523B}"/>
                </a:ext>
              </a:extLst>
            </p:cNvPr>
            <p:cNvSpPr txBox="1"/>
            <p:nvPr/>
          </p:nvSpPr>
          <p:spPr>
            <a:xfrm>
              <a:off x="830383" y="10322555"/>
              <a:ext cx="8538440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Yearly Growth &amp; Policy Impact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Sum of GDP Growth % by Year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Annotations: Mark major reforms—1991 Liberalization, GST (2017), Demonetization (2016), COVID-19 impact (2020).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How policy and reform cycles shaped growth trajectories.</a:t>
              </a:r>
            </a:p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Quarterly GDP Trends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Quarter-wise Sum of GDP per Year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Reveals short-term economic fluctuations and recovery phases.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Story: Quarterly data highlights resilience and response to economic shocks.</a:t>
              </a:r>
            </a:p>
            <a:p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1D6D307-0254-3DB5-56F0-EAE6C7BF9058}"/>
              </a:ext>
            </a:extLst>
          </p:cNvPr>
          <p:cNvGrpSpPr/>
          <p:nvPr/>
        </p:nvGrpSpPr>
        <p:grpSpPr>
          <a:xfrm>
            <a:off x="3328051" y="872634"/>
            <a:ext cx="9581792" cy="4269740"/>
            <a:chOff x="287215" y="10029766"/>
            <a:chExt cx="9581792" cy="426974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C7C71CE-B8C2-DB46-A4D9-A13FBB923425}"/>
                </a:ext>
              </a:extLst>
            </p:cNvPr>
            <p:cNvSpPr/>
            <p:nvPr/>
          </p:nvSpPr>
          <p:spPr>
            <a:xfrm>
              <a:off x="287215" y="10029766"/>
              <a:ext cx="9581792" cy="4009293"/>
            </a:xfrm>
            <a:prstGeom prst="rect">
              <a:avLst/>
            </a:prstGeom>
            <a:ln>
              <a:noFill/>
            </a:ln>
            <a:effectLst>
              <a:glow rad="101600">
                <a:schemeClr val="tx1">
                  <a:lumMod val="95000"/>
                  <a:lumOff val="5000"/>
                  <a:alpha val="40000"/>
                </a:schemeClr>
              </a:glow>
              <a:outerShdw blurRad="50800" dist="38100" dir="8100000" algn="tr" rotWithShape="0">
                <a:schemeClr val="tx1">
                  <a:alpha val="40000"/>
                </a:schemeClr>
              </a:outerShdw>
              <a:softEdge rad="24130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5B027D-35A1-C20E-A1FE-59FF07D6E819}"/>
                </a:ext>
              </a:extLst>
            </p:cNvPr>
            <p:cNvSpPr txBox="1"/>
            <p:nvPr/>
          </p:nvSpPr>
          <p:spPr>
            <a:xfrm>
              <a:off x="808891" y="10052189"/>
              <a:ext cx="8538440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Forecast &amp; Future Outlook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Chart: Forecasted vs Historical GDP (2022–2030)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Insight: Continued upward trend; moderate growth expected post-COVID.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Story: India poised to remain one of the fastest-growing major economies.</a:t>
              </a:r>
            </a:p>
            <a:p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Key Insights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GDP growth peaked during reform-driven periods.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Inflation inversely affected real GDP in select decades.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Economic stability improved post-2000 due to diversification.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Forecasts indicate consistent medium-term growth momentum.</a:t>
              </a:r>
            </a:p>
            <a:p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33418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Bodhsri Large Indian National flag 4 by 6 ft Outdoor hanging (72 x 48 inch)  Rectangle Outdoor Flag Price in India - Buy Bodhsri Large Indian National  flag 4 by 6 ft">
            <a:extLst>
              <a:ext uri="{FF2B5EF4-FFF2-40B4-BE49-F238E27FC236}">
                <a16:creationId xmlns:a16="http://schemas.microsoft.com/office/drawing/2014/main" id="{6F6672BE-4AF4-78E6-3F0A-B26DEA77F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080"/>
            <a:ext cx="12191998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58AA440-E65C-917E-1283-966E044F1370}"/>
              </a:ext>
            </a:extLst>
          </p:cNvPr>
          <p:cNvSpPr/>
          <p:nvPr/>
        </p:nvSpPr>
        <p:spPr>
          <a:xfrm>
            <a:off x="2" y="2"/>
            <a:ext cx="12191999" cy="6857999"/>
          </a:xfrm>
          <a:custGeom>
            <a:avLst/>
            <a:gdLst>
              <a:gd name="connsiteX0" fmla="*/ 792480 w 12191999"/>
              <a:gd name="connsiteY0" fmla="*/ 0 h 6857999"/>
              <a:gd name="connsiteX1" fmla="*/ 868680 w 12191999"/>
              <a:gd name="connsiteY1" fmla="*/ 0 h 6857999"/>
              <a:gd name="connsiteX2" fmla="*/ 868680 w 12191999"/>
              <a:gd name="connsiteY2" fmla="*/ 3863339 h 6857999"/>
              <a:gd name="connsiteX3" fmla="*/ 1318260 w 12191999"/>
              <a:gd name="connsiteY3" fmla="*/ 4312919 h 6857999"/>
              <a:gd name="connsiteX4" fmla="*/ 1767840 w 12191999"/>
              <a:gd name="connsiteY4" fmla="*/ 3863339 h 6857999"/>
              <a:gd name="connsiteX5" fmla="*/ 1767840 w 12191999"/>
              <a:gd name="connsiteY5" fmla="*/ 0 h 6857999"/>
              <a:gd name="connsiteX6" fmla="*/ 1844040 w 12191999"/>
              <a:gd name="connsiteY6" fmla="*/ 0 h 6857999"/>
              <a:gd name="connsiteX7" fmla="*/ 1844040 w 12191999"/>
              <a:gd name="connsiteY7" fmla="*/ 5250179 h 6857999"/>
              <a:gd name="connsiteX8" fmla="*/ 2293620 w 12191999"/>
              <a:gd name="connsiteY8" fmla="*/ 5699759 h 6857999"/>
              <a:gd name="connsiteX9" fmla="*/ 2743200 w 12191999"/>
              <a:gd name="connsiteY9" fmla="*/ 5250179 h 6857999"/>
              <a:gd name="connsiteX10" fmla="*/ 2743200 w 12191999"/>
              <a:gd name="connsiteY10" fmla="*/ 0 h 6857999"/>
              <a:gd name="connsiteX11" fmla="*/ 2849880 w 12191999"/>
              <a:gd name="connsiteY11" fmla="*/ 0 h 6857999"/>
              <a:gd name="connsiteX12" fmla="*/ 2849880 w 12191999"/>
              <a:gd name="connsiteY12" fmla="*/ 4549139 h 6857999"/>
              <a:gd name="connsiteX13" fmla="*/ 3299460 w 12191999"/>
              <a:gd name="connsiteY13" fmla="*/ 4998719 h 6857999"/>
              <a:gd name="connsiteX14" fmla="*/ 3749040 w 12191999"/>
              <a:gd name="connsiteY14" fmla="*/ 4549139 h 6857999"/>
              <a:gd name="connsiteX15" fmla="*/ 3749040 w 12191999"/>
              <a:gd name="connsiteY15" fmla="*/ 0 h 6857999"/>
              <a:gd name="connsiteX16" fmla="*/ 3832860 w 12191999"/>
              <a:gd name="connsiteY16" fmla="*/ 0 h 6857999"/>
              <a:gd name="connsiteX17" fmla="*/ 3832860 w 12191999"/>
              <a:gd name="connsiteY17" fmla="*/ 5250179 h 6857999"/>
              <a:gd name="connsiteX18" fmla="*/ 4282440 w 12191999"/>
              <a:gd name="connsiteY18" fmla="*/ 5699759 h 6857999"/>
              <a:gd name="connsiteX19" fmla="*/ 4732020 w 12191999"/>
              <a:gd name="connsiteY19" fmla="*/ 5250179 h 6857999"/>
              <a:gd name="connsiteX20" fmla="*/ 4732020 w 12191999"/>
              <a:gd name="connsiteY20" fmla="*/ 0 h 6857999"/>
              <a:gd name="connsiteX21" fmla="*/ 4815839 w 12191999"/>
              <a:gd name="connsiteY21" fmla="*/ 0 h 6857999"/>
              <a:gd name="connsiteX22" fmla="*/ 4815839 w 12191999"/>
              <a:gd name="connsiteY22" fmla="*/ 4381499 h 6857999"/>
              <a:gd name="connsiteX23" fmla="*/ 5265419 w 12191999"/>
              <a:gd name="connsiteY23" fmla="*/ 4831079 h 6857999"/>
              <a:gd name="connsiteX24" fmla="*/ 5714999 w 12191999"/>
              <a:gd name="connsiteY24" fmla="*/ 4381499 h 6857999"/>
              <a:gd name="connsiteX25" fmla="*/ 5714999 w 12191999"/>
              <a:gd name="connsiteY25" fmla="*/ 0 h 6857999"/>
              <a:gd name="connsiteX26" fmla="*/ 5821679 w 12191999"/>
              <a:gd name="connsiteY26" fmla="*/ 0 h 6857999"/>
              <a:gd name="connsiteX27" fmla="*/ 5821679 w 12191999"/>
              <a:gd name="connsiteY27" fmla="*/ 4381499 h 6857999"/>
              <a:gd name="connsiteX28" fmla="*/ 6271259 w 12191999"/>
              <a:gd name="connsiteY28" fmla="*/ 4831079 h 6857999"/>
              <a:gd name="connsiteX29" fmla="*/ 6720839 w 12191999"/>
              <a:gd name="connsiteY29" fmla="*/ 4381499 h 6857999"/>
              <a:gd name="connsiteX30" fmla="*/ 6720839 w 12191999"/>
              <a:gd name="connsiteY30" fmla="*/ 0 h 6857999"/>
              <a:gd name="connsiteX31" fmla="*/ 6827519 w 12191999"/>
              <a:gd name="connsiteY31" fmla="*/ 0 h 6857999"/>
              <a:gd name="connsiteX32" fmla="*/ 6827519 w 12191999"/>
              <a:gd name="connsiteY32" fmla="*/ 5250179 h 6857999"/>
              <a:gd name="connsiteX33" fmla="*/ 7277099 w 12191999"/>
              <a:gd name="connsiteY33" fmla="*/ 5699759 h 6857999"/>
              <a:gd name="connsiteX34" fmla="*/ 7726679 w 12191999"/>
              <a:gd name="connsiteY34" fmla="*/ 5250179 h 6857999"/>
              <a:gd name="connsiteX35" fmla="*/ 7726679 w 12191999"/>
              <a:gd name="connsiteY35" fmla="*/ 0 h 6857999"/>
              <a:gd name="connsiteX36" fmla="*/ 12191999 w 12191999"/>
              <a:gd name="connsiteY36" fmla="*/ 0 h 6857999"/>
              <a:gd name="connsiteX37" fmla="*/ 12191999 w 12191999"/>
              <a:gd name="connsiteY37" fmla="*/ 6857999 h 6857999"/>
              <a:gd name="connsiteX38" fmla="*/ 0 w 12191999"/>
              <a:gd name="connsiteY38" fmla="*/ 6857999 h 6857999"/>
              <a:gd name="connsiteX39" fmla="*/ 0 w 12191999"/>
              <a:gd name="connsiteY39" fmla="*/ 5126301 h 6857999"/>
              <a:gd name="connsiteX40" fmla="*/ 24999 w 12191999"/>
              <a:gd name="connsiteY40" fmla="*/ 5156600 h 6857999"/>
              <a:gd name="connsiteX41" fmla="*/ 342900 w 12191999"/>
              <a:gd name="connsiteY41" fmla="*/ 5288279 h 6857999"/>
              <a:gd name="connsiteX42" fmla="*/ 792480 w 12191999"/>
              <a:gd name="connsiteY42" fmla="*/ 48386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2191999" h="6857999">
                <a:moveTo>
                  <a:pt x="792480" y="0"/>
                </a:moveTo>
                <a:lnTo>
                  <a:pt x="868680" y="0"/>
                </a:lnTo>
                <a:lnTo>
                  <a:pt x="868680" y="3863339"/>
                </a:lnTo>
                <a:cubicBezTo>
                  <a:pt x="868680" y="4111635"/>
                  <a:pt x="1069964" y="4312919"/>
                  <a:pt x="1318260" y="4312919"/>
                </a:cubicBezTo>
                <a:cubicBezTo>
                  <a:pt x="1566556" y="4312919"/>
                  <a:pt x="1767840" y="4111635"/>
                  <a:pt x="1767840" y="3863339"/>
                </a:cubicBezTo>
                <a:lnTo>
                  <a:pt x="1767840" y="0"/>
                </a:lnTo>
                <a:lnTo>
                  <a:pt x="1844040" y="0"/>
                </a:lnTo>
                <a:lnTo>
                  <a:pt x="1844040" y="5250179"/>
                </a:lnTo>
                <a:cubicBezTo>
                  <a:pt x="1844040" y="5498475"/>
                  <a:pt x="2045324" y="5699759"/>
                  <a:pt x="2293620" y="5699759"/>
                </a:cubicBezTo>
                <a:cubicBezTo>
                  <a:pt x="2541916" y="5699759"/>
                  <a:pt x="2743200" y="5498475"/>
                  <a:pt x="2743200" y="5250179"/>
                </a:cubicBezTo>
                <a:lnTo>
                  <a:pt x="2743200" y="0"/>
                </a:lnTo>
                <a:lnTo>
                  <a:pt x="2849880" y="0"/>
                </a:lnTo>
                <a:lnTo>
                  <a:pt x="2849880" y="4549139"/>
                </a:lnTo>
                <a:cubicBezTo>
                  <a:pt x="2849880" y="4797435"/>
                  <a:pt x="3051164" y="4998719"/>
                  <a:pt x="3299460" y="4998719"/>
                </a:cubicBezTo>
                <a:cubicBezTo>
                  <a:pt x="3547756" y="4998719"/>
                  <a:pt x="3749040" y="4797435"/>
                  <a:pt x="3749040" y="4549139"/>
                </a:cubicBezTo>
                <a:lnTo>
                  <a:pt x="3749040" y="0"/>
                </a:lnTo>
                <a:lnTo>
                  <a:pt x="3832860" y="0"/>
                </a:lnTo>
                <a:lnTo>
                  <a:pt x="3832860" y="5250179"/>
                </a:lnTo>
                <a:cubicBezTo>
                  <a:pt x="3832860" y="5498475"/>
                  <a:pt x="4034144" y="5699759"/>
                  <a:pt x="4282440" y="5699759"/>
                </a:cubicBezTo>
                <a:cubicBezTo>
                  <a:pt x="4530736" y="5699759"/>
                  <a:pt x="4732020" y="5498475"/>
                  <a:pt x="4732020" y="5250179"/>
                </a:cubicBezTo>
                <a:lnTo>
                  <a:pt x="4732020" y="0"/>
                </a:lnTo>
                <a:lnTo>
                  <a:pt x="4815839" y="0"/>
                </a:lnTo>
                <a:lnTo>
                  <a:pt x="4815839" y="4381499"/>
                </a:lnTo>
                <a:cubicBezTo>
                  <a:pt x="4815839" y="4629795"/>
                  <a:pt x="5017124" y="4831079"/>
                  <a:pt x="5265419" y="4831079"/>
                </a:cubicBezTo>
                <a:cubicBezTo>
                  <a:pt x="5513716" y="4831079"/>
                  <a:pt x="5714999" y="4629795"/>
                  <a:pt x="5714999" y="4381499"/>
                </a:cubicBezTo>
                <a:lnTo>
                  <a:pt x="5714999" y="0"/>
                </a:lnTo>
                <a:lnTo>
                  <a:pt x="5821679" y="0"/>
                </a:lnTo>
                <a:lnTo>
                  <a:pt x="5821679" y="4381499"/>
                </a:lnTo>
                <a:cubicBezTo>
                  <a:pt x="5821679" y="4629795"/>
                  <a:pt x="6022963" y="4831079"/>
                  <a:pt x="6271259" y="4831079"/>
                </a:cubicBezTo>
                <a:cubicBezTo>
                  <a:pt x="6519555" y="4831079"/>
                  <a:pt x="6720839" y="4629795"/>
                  <a:pt x="6720839" y="4381499"/>
                </a:cubicBezTo>
                <a:lnTo>
                  <a:pt x="6720839" y="0"/>
                </a:lnTo>
                <a:lnTo>
                  <a:pt x="6827519" y="0"/>
                </a:lnTo>
                <a:lnTo>
                  <a:pt x="6827519" y="5250179"/>
                </a:lnTo>
                <a:cubicBezTo>
                  <a:pt x="6827519" y="5498475"/>
                  <a:pt x="7028803" y="5699759"/>
                  <a:pt x="7277099" y="5699759"/>
                </a:cubicBezTo>
                <a:cubicBezTo>
                  <a:pt x="7525395" y="5699759"/>
                  <a:pt x="7726679" y="5498475"/>
                  <a:pt x="7726679" y="5250179"/>
                </a:cubicBezTo>
                <a:lnTo>
                  <a:pt x="7726679" y="0"/>
                </a:lnTo>
                <a:lnTo>
                  <a:pt x="12191999" y="0"/>
                </a:lnTo>
                <a:lnTo>
                  <a:pt x="12191999" y="6857999"/>
                </a:lnTo>
                <a:lnTo>
                  <a:pt x="0" y="6857999"/>
                </a:lnTo>
                <a:lnTo>
                  <a:pt x="0" y="5126301"/>
                </a:lnTo>
                <a:lnTo>
                  <a:pt x="24999" y="5156600"/>
                </a:lnTo>
                <a:cubicBezTo>
                  <a:pt x="106358" y="5237958"/>
                  <a:pt x="218752" y="5288279"/>
                  <a:pt x="342900" y="5288279"/>
                </a:cubicBezTo>
                <a:cubicBezTo>
                  <a:pt x="591197" y="5288279"/>
                  <a:pt x="792480" y="5086995"/>
                  <a:pt x="792480" y="48386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B4EF4D-4CD9-339C-F177-7CFE7B7D87EA}"/>
              </a:ext>
            </a:extLst>
          </p:cNvPr>
          <p:cNvSpPr txBox="1"/>
          <p:nvPr/>
        </p:nvSpPr>
        <p:spPr>
          <a:xfrm>
            <a:off x="7766613" y="166568"/>
            <a:ext cx="4305782" cy="66479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early-year data is unavailable, creating minor gaps in long-term trend analysis.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Recent GDP data is not yet public, which limits the accuracy of future forecasts.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government should improve data transparency and timely release for better economic forecasting and planning.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this dashboard analysis, we understood how India’s GDP evolved from 1960 to 2021, identifying key growth periods, reforms, and inflation effects.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Despite some missing data, the visualization helped us clearly see the economic journey, trends, and future potential of India’s GDP.</a:t>
            </a:r>
          </a:p>
        </p:txBody>
      </p:sp>
    </p:spTree>
    <p:extLst>
      <p:ext uri="{BB962C8B-B14F-4D97-AF65-F5344CB8AC3E}">
        <p14:creationId xmlns:p14="http://schemas.microsoft.com/office/powerpoint/2010/main" val="41235431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</TotalTime>
  <Words>1286</Words>
  <Application>Microsoft Office PowerPoint</Application>
  <PresentationFormat>Widescreen</PresentationFormat>
  <Paragraphs>145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Book Antiqua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Kavya Sri</dc:creator>
  <cp:lastModifiedBy>Kavya Sri</cp:lastModifiedBy>
  <cp:revision>1</cp:revision>
  <dcterms:created xsi:type="dcterms:W3CDTF">2025-11-03T17:15:29Z</dcterms:created>
  <dcterms:modified xsi:type="dcterms:W3CDTF">2025-11-04T05:03:09Z</dcterms:modified>
</cp:coreProperties>
</file>

<file path=docProps/thumbnail.jpeg>
</file>